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0" r:id="rId3"/>
    <p:sldId id="256" r:id="rId4"/>
    <p:sldId id="258" r:id="rId5"/>
    <p:sldId id="259" r:id="rId6"/>
    <p:sldId id="257"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8" autoAdjust="0"/>
    <p:restoredTop sz="96652" autoAdjust="0"/>
  </p:normalViewPr>
  <p:slideViewPr>
    <p:cSldViewPr snapToGrid="0">
      <p:cViewPr varScale="1">
        <p:scale>
          <a:sx n="111" d="100"/>
          <a:sy n="111" d="100"/>
        </p:scale>
        <p:origin x="77" y="16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37E1-6290-D181-F850-546D01014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68A0F3-D23C-A769-CC33-DFE71005DC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673F84-9215-17E0-C0AC-99B7072FA0CF}"/>
              </a:ext>
            </a:extLst>
          </p:cNvPr>
          <p:cNvSpPr>
            <a:spLocks noGrp="1"/>
          </p:cNvSpPr>
          <p:nvPr>
            <p:ph type="dt" sz="half" idx="10"/>
          </p:nvPr>
        </p:nvSpPr>
        <p:spPr/>
        <p:txBody>
          <a:bodyPr/>
          <a:lstStyle/>
          <a:p>
            <a:fld id="{C864C419-4950-462D-8BA1-8ECCEEEA950F}" type="datetimeFigureOut">
              <a:rPr lang="en-US" smtClean="0"/>
              <a:t>9/14/2023</a:t>
            </a:fld>
            <a:endParaRPr lang="en-US"/>
          </a:p>
        </p:txBody>
      </p:sp>
      <p:sp>
        <p:nvSpPr>
          <p:cNvPr id="5" name="Footer Placeholder 4">
            <a:extLst>
              <a:ext uri="{FF2B5EF4-FFF2-40B4-BE49-F238E27FC236}">
                <a16:creationId xmlns:a16="http://schemas.microsoft.com/office/drawing/2014/main" id="{4F54DD1B-DD73-6539-36ED-F2E6C573F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71A58-7DE1-3CF2-35B5-E4D500E88C73}"/>
              </a:ext>
            </a:extLst>
          </p:cNvPr>
          <p:cNvSpPr>
            <a:spLocks noGrp="1"/>
          </p:cNvSpPr>
          <p:nvPr>
            <p:ph type="sldNum" sz="quarter" idx="12"/>
          </p:nvPr>
        </p:nvSpPr>
        <p:spPr/>
        <p:txBody>
          <a:bodyPr/>
          <a:lstStyle/>
          <a:p>
            <a:fld id="{C67AA33B-EC3C-491E-A438-72219DC33581}" type="slidenum">
              <a:rPr lang="en-US" smtClean="0"/>
              <a:t>‹#›</a:t>
            </a:fld>
            <a:endParaRPr lang="en-US"/>
          </a:p>
        </p:txBody>
      </p:sp>
    </p:spTree>
    <p:extLst>
      <p:ext uri="{BB962C8B-B14F-4D97-AF65-F5344CB8AC3E}">
        <p14:creationId xmlns:p14="http://schemas.microsoft.com/office/powerpoint/2010/main" val="219010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5EA9-C860-845F-EEB2-0B0A6FB0A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E78AED-21E8-6D4D-C594-5C668427A2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354F5-F13A-B852-F509-30B1D41E07AD}"/>
              </a:ext>
            </a:extLst>
          </p:cNvPr>
          <p:cNvSpPr>
            <a:spLocks noGrp="1"/>
          </p:cNvSpPr>
          <p:nvPr>
            <p:ph type="dt" sz="half" idx="10"/>
          </p:nvPr>
        </p:nvSpPr>
        <p:spPr/>
        <p:txBody>
          <a:bodyPr/>
          <a:lstStyle/>
          <a:p>
            <a:fld id="{C864C419-4950-462D-8BA1-8ECCEEEA950F}" type="datetimeFigureOut">
              <a:rPr lang="en-US" smtClean="0"/>
              <a:t>9/14/2023</a:t>
            </a:fld>
            <a:endParaRPr lang="en-US"/>
          </a:p>
        </p:txBody>
      </p:sp>
      <p:sp>
        <p:nvSpPr>
          <p:cNvPr id="5" name="Footer Placeholder 4">
            <a:extLst>
              <a:ext uri="{FF2B5EF4-FFF2-40B4-BE49-F238E27FC236}">
                <a16:creationId xmlns:a16="http://schemas.microsoft.com/office/drawing/2014/main" id="{EBCAA001-284B-0A5C-53A4-4637F53C3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31E72-DD60-AADF-B399-B00C14947E7C}"/>
              </a:ext>
            </a:extLst>
          </p:cNvPr>
          <p:cNvSpPr>
            <a:spLocks noGrp="1"/>
          </p:cNvSpPr>
          <p:nvPr>
            <p:ph type="sldNum" sz="quarter" idx="12"/>
          </p:nvPr>
        </p:nvSpPr>
        <p:spPr/>
        <p:txBody>
          <a:bodyPr/>
          <a:lstStyle/>
          <a:p>
            <a:fld id="{C67AA33B-EC3C-491E-A438-72219DC33581}" type="slidenum">
              <a:rPr lang="en-US" smtClean="0"/>
              <a:t>‹#›</a:t>
            </a:fld>
            <a:endParaRPr lang="en-US"/>
          </a:p>
        </p:txBody>
      </p:sp>
    </p:spTree>
    <p:extLst>
      <p:ext uri="{BB962C8B-B14F-4D97-AF65-F5344CB8AC3E}">
        <p14:creationId xmlns:p14="http://schemas.microsoft.com/office/powerpoint/2010/main" val="252059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385C04-81BB-0C23-4A02-7D69A6DABA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2D966F-59DA-B9BE-D6F8-C6CB6C9EA8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A888F-2B75-8E15-3EEB-7D82DE3B64FF}"/>
              </a:ext>
            </a:extLst>
          </p:cNvPr>
          <p:cNvSpPr>
            <a:spLocks noGrp="1"/>
          </p:cNvSpPr>
          <p:nvPr>
            <p:ph type="dt" sz="half" idx="10"/>
          </p:nvPr>
        </p:nvSpPr>
        <p:spPr/>
        <p:txBody>
          <a:bodyPr/>
          <a:lstStyle/>
          <a:p>
            <a:fld id="{C864C419-4950-462D-8BA1-8ECCEEEA950F}" type="datetimeFigureOut">
              <a:rPr lang="en-US" smtClean="0"/>
              <a:t>9/14/2023</a:t>
            </a:fld>
            <a:endParaRPr lang="en-US"/>
          </a:p>
        </p:txBody>
      </p:sp>
      <p:sp>
        <p:nvSpPr>
          <p:cNvPr id="5" name="Footer Placeholder 4">
            <a:extLst>
              <a:ext uri="{FF2B5EF4-FFF2-40B4-BE49-F238E27FC236}">
                <a16:creationId xmlns:a16="http://schemas.microsoft.com/office/drawing/2014/main" id="{3EA7B397-89D0-B17A-8442-FAD1AECD0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1648F-FACC-9A54-07C1-58B83B31D1CD}"/>
              </a:ext>
            </a:extLst>
          </p:cNvPr>
          <p:cNvSpPr>
            <a:spLocks noGrp="1"/>
          </p:cNvSpPr>
          <p:nvPr>
            <p:ph type="sldNum" sz="quarter" idx="12"/>
          </p:nvPr>
        </p:nvSpPr>
        <p:spPr/>
        <p:txBody>
          <a:bodyPr/>
          <a:lstStyle/>
          <a:p>
            <a:fld id="{C67AA33B-EC3C-491E-A438-72219DC33581}" type="slidenum">
              <a:rPr lang="en-US" smtClean="0"/>
              <a:t>‹#›</a:t>
            </a:fld>
            <a:endParaRPr lang="en-US"/>
          </a:p>
        </p:txBody>
      </p:sp>
    </p:spTree>
    <p:extLst>
      <p:ext uri="{BB962C8B-B14F-4D97-AF65-F5344CB8AC3E}">
        <p14:creationId xmlns:p14="http://schemas.microsoft.com/office/powerpoint/2010/main" val="137195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2DAD7-2FF4-0ABC-E48E-3B5292BE5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F6794F-2604-3AED-D734-2B8E03CA6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ADA33-3529-394C-7C8C-1EB82ED812E8}"/>
              </a:ext>
            </a:extLst>
          </p:cNvPr>
          <p:cNvSpPr>
            <a:spLocks noGrp="1"/>
          </p:cNvSpPr>
          <p:nvPr>
            <p:ph type="dt" sz="half" idx="10"/>
          </p:nvPr>
        </p:nvSpPr>
        <p:spPr/>
        <p:txBody>
          <a:bodyPr/>
          <a:lstStyle/>
          <a:p>
            <a:fld id="{C864C419-4950-462D-8BA1-8ECCEEEA950F}" type="datetimeFigureOut">
              <a:rPr lang="en-US" smtClean="0"/>
              <a:t>9/14/2023</a:t>
            </a:fld>
            <a:endParaRPr lang="en-US"/>
          </a:p>
        </p:txBody>
      </p:sp>
      <p:sp>
        <p:nvSpPr>
          <p:cNvPr id="5" name="Footer Placeholder 4">
            <a:extLst>
              <a:ext uri="{FF2B5EF4-FFF2-40B4-BE49-F238E27FC236}">
                <a16:creationId xmlns:a16="http://schemas.microsoft.com/office/drawing/2014/main" id="{41B8780C-204B-0717-714E-057B17A36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BFBB9-327D-D4A0-1FCE-F677B5089029}"/>
              </a:ext>
            </a:extLst>
          </p:cNvPr>
          <p:cNvSpPr>
            <a:spLocks noGrp="1"/>
          </p:cNvSpPr>
          <p:nvPr>
            <p:ph type="sldNum" sz="quarter" idx="12"/>
          </p:nvPr>
        </p:nvSpPr>
        <p:spPr/>
        <p:txBody>
          <a:bodyPr/>
          <a:lstStyle/>
          <a:p>
            <a:fld id="{C67AA33B-EC3C-491E-A438-72219DC33581}" type="slidenum">
              <a:rPr lang="en-US" smtClean="0"/>
              <a:t>‹#›</a:t>
            </a:fld>
            <a:endParaRPr lang="en-US"/>
          </a:p>
        </p:txBody>
      </p:sp>
    </p:spTree>
    <p:extLst>
      <p:ext uri="{BB962C8B-B14F-4D97-AF65-F5344CB8AC3E}">
        <p14:creationId xmlns:p14="http://schemas.microsoft.com/office/powerpoint/2010/main" val="260799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9FA5-B422-1C95-2442-E659859590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D86E16-B3A4-F227-E710-0D69138349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A02B73-C2D5-9FC0-E51D-6BB2D91E66EF}"/>
              </a:ext>
            </a:extLst>
          </p:cNvPr>
          <p:cNvSpPr>
            <a:spLocks noGrp="1"/>
          </p:cNvSpPr>
          <p:nvPr>
            <p:ph type="dt" sz="half" idx="10"/>
          </p:nvPr>
        </p:nvSpPr>
        <p:spPr/>
        <p:txBody>
          <a:bodyPr/>
          <a:lstStyle/>
          <a:p>
            <a:fld id="{C864C419-4950-462D-8BA1-8ECCEEEA950F}" type="datetimeFigureOut">
              <a:rPr lang="en-US" smtClean="0"/>
              <a:t>9/14/2023</a:t>
            </a:fld>
            <a:endParaRPr lang="en-US"/>
          </a:p>
        </p:txBody>
      </p:sp>
      <p:sp>
        <p:nvSpPr>
          <p:cNvPr id="5" name="Footer Placeholder 4">
            <a:extLst>
              <a:ext uri="{FF2B5EF4-FFF2-40B4-BE49-F238E27FC236}">
                <a16:creationId xmlns:a16="http://schemas.microsoft.com/office/drawing/2014/main" id="{87513ED4-7EB2-8B44-2A32-EC4D8CE7A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EA7A8-2FDF-B97E-11B1-4A0DDE8B3460}"/>
              </a:ext>
            </a:extLst>
          </p:cNvPr>
          <p:cNvSpPr>
            <a:spLocks noGrp="1"/>
          </p:cNvSpPr>
          <p:nvPr>
            <p:ph type="sldNum" sz="quarter" idx="12"/>
          </p:nvPr>
        </p:nvSpPr>
        <p:spPr/>
        <p:txBody>
          <a:bodyPr/>
          <a:lstStyle/>
          <a:p>
            <a:fld id="{C67AA33B-EC3C-491E-A438-72219DC33581}" type="slidenum">
              <a:rPr lang="en-US" smtClean="0"/>
              <a:t>‹#›</a:t>
            </a:fld>
            <a:endParaRPr lang="en-US"/>
          </a:p>
        </p:txBody>
      </p:sp>
    </p:spTree>
    <p:extLst>
      <p:ext uri="{BB962C8B-B14F-4D97-AF65-F5344CB8AC3E}">
        <p14:creationId xmlns:p14="http://schemas.microsoft.com/office/powerpoint/2010/main" val="146276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1BC8-A054-748E-F470-A4C18A82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B2687E-B7C3-FD24-50BA-460B74DAAF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EF65A2-F196-1404-485B-D44A90B76E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51908C-505F-4D14-844F-F75A9AF3708F}"/>
              </a:ext>
            </a:extLst>
          </p:cNvPr>
          <p:cNvSpPr>
            <a:spLocks noGrp="1"/>
          </p:cNvSpPr>
          <p:nvPr>
            <p:ph type="dt" sz="half" idx="10"/>
          </p:nvPr>
        </p:nvSpPr>
        <p:spPr/>
        <p:txBody>
          <a:bodyPr/>
          <a:lstStyle/>
          <a:p>
            <a:fld id="{C864C419-4950-462D-8BA1-8ECCEEEA950F}" type="datetimeFigureOut">
              <a:rPr lang="en-US" smtClean="0"/>
              <a:t>9/14/2023</a:t>
            </a:fld>
            <a:endParaRPr lang="en-US"/>
          </a:p>
        </p:txBody>
      </p:sp>
      <p:sp>
        <p:nvSpPr>
          <p:cNvPr id="6" name="Footer Placeholder 5">
            <a:extLst>
              <a:ext uri="{FF2B5EF4-FFF2-40B4-BE49-F238E27FC236}">
                <a16:creationId xmlns:a16="http://schemas.microsoft.com/office/drawing/2014/main" id="{BDB4ABE1-30A0-9B46-68E7-4D8EA8C38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473F7-1C39-5A39-F502-615DDB9B6133}"/>
              </a:ext>
            </a:extLst>
          </p:cNvPr>
          <p:cNvSpPr>
            <a:spLocks noGrp="1"/>
          </p:cNvSpPr>
          <p:nvPr>
            <p:ph type="sldNum" sz="quarter" idx="12"/>
          </p:nvPr>
        </p:nvSpPr>
        <p:spPr/>
        <p:txBody>
          <a:bodyPr/>
          <a:lstStyle/>
          <a:p>
            <a:fld id="{C67AA33B-EC3C-491E-A438-72219DC33581}" type="slidenum">
              <a:rPr lang="en-US" smtClean="0"/>
              <a:t>‹#›</a:t>
            </a:fld>
            <a:endParaRPr lang="en-US"/>
          </a:p>
        </p:txBody>
      </p:sp>
    </p:spTree>
    <p:extLst>
      <p:ext uri="{BB962C8B-B14F-4D97-AF65-F5344CB8AC3E}">
        <p14:creationId xmlns:p14="http://schemas.microsoft.com/office/powerpoint/2010/main" val="239722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4DCC-680F-E587-3C8B-54A316718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56A05E-033B-F5A7-BBA0-7C03F344C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8AB098-CCA4-B506-A3A1-41F7CBCFEB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D3C75F-833F-6C58-3243-FDB93D069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5BABD9-CEB1-D447-9378-37E493E2C0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CCD9D9-7F40-0F2A-CB63-2259E33FD58D}"/>
              </a:ext>
            </a:extLst>
          </p:cNvPr>
          <p:cNvSpPr>
            <a:spLocks noGrp="1"/>
          </p:cNvSpPr>
          <p:nvPr>
            <p:ph type="dt" sz="half" idx="10"/>
          </p:nvPr>
        </p:nvSpPr>
        <p:spPr/>
        <p:txBody>
          <a:bodyPr/>
          <a:lstStyle/>
          <a:p>
            <a:fld id="{C864C419-4950-462D-8BA1-8ECCEEEA950F}" type="datetimeFigureOut">
              <a:rPr lang="en-US" smtClean="0"/>
              <a:t>9/14/2023</a:t>
            </a:fld>
            <a:endParaRPr lang="en-US"/>
          </a:p>
        </p:txBody>
      </p:sp>
      <p:sp>
        <p:nvSpPr>
          <p:cNvPr id="8" name="Footer Placeholder 7">
            <a:extLst>
              <a:ext uri="{FF2B5EF4-FFF2-40B4-BE49-F238E27FC236}">
                <a16:creationId xmlns:a16="http://schemas.microsoft.com/office/drawing/2014/main" id="{B9DD58C2-1D46-09F5-D02E-FAA5FFE037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677256-13EF-CC04-1780-79C8C34DC4E4}"/>
              </a:ext>
            </a:extLst>
          </p:cNvPr>
          <p:cNvSpPr>
            <a:spLocks noGrp="1"/>
          </p:cNvSpPr>
          <p:nvPr>
            <p:ph type="sldNum" sz="quarter" idx="12"/>
          </p:nvPr>
        </p:nvSpPr>
        <p:spPr/>
        <p:txBody>
          <a:bodyPr/>
          <a:lstStyle/>
          <a:p>
            <a:fld id="{C67AA33B-EC3C-491E-A438-72219DC33581}" type="slidenum">
              <a:rPr lang="en-US" smtClean="0"/>
              <a:t>‹#›</a:t>
            </a:fld>
            <a:endParaRPr lang="en-US"/>
          </a:p>
        </p:txBody>
      </p:sp>
    </p:spTree>
    <p:extLst>
      <p:ext uri="{BB962C8B-B14F-4D97-AF65-F5344CB8AC3E}">
        <p14:creationId xmlns:p14="http://schemas.microsoft.com/office/powerpoint/2010/main" val="270620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36FD-240B-DA7B-9945-18F602B931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3491EC-6465-3468-BA9F-A90A9F8050EC}"/>
              </a:ext>
            </a:extLst>
          </p:cNvPr>
          <p:cNvSpPr>
            <a:spLocks noGrp="1"/>
          </p:cNvSpPr>
          <p:nvPr>
            <p:ph type="dt" sz="half" idx="10"/>
          </p:nvPr>
        </p:nvSpPr>
        <p:spPr/>
        <p:txBody>
          <a:bodyPr/>
          <a:lstStyle/>
          <a:p>
            <a:fld id="{C864C419-4950-462D-8BA1-8ECCEEEA950F}" type="datetimeFigureOut">
              <a:rPr lang="en-US" smtClean="0"/>
              <a:t>9/14/2023</a:t>
            </a:fld>
            <a:endParaRPr lang="en-US"/>
          </a:p>
        </p:txBody>
      </p:sp>
      <p:sp>
        <p:nvSpPr>
          <p:cNvPr id="4" name="Footer Placeholder 3">
            <a:extLst>
              <a:ext uri="{FF2B5EF4-FFF2-40B4-BE49-F238E27FC236}">
                <a16:creationId xmlns:a16="http://schemas.microsoft.com/office/drawing/2014/main" id="{EF2ABF02-984E-A316-CE74-E8D5A44C16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4C6EC9-238C-1359-35E2-393BF8291B74}"/>
              </a:ext>
            </a:extLst>
          </p:cNvPr>
          <p:cNvSpPr>
            <a:spLocks noGrp="1"/>
          </p:cNvSpPr>
          <p:nvPr>
            <p:ph type="sldNum" sz="quarter" idx="12"/>
          </p:nvPr>
        </p:nvSpPr>
        <p:spPr/>
        <p:txBody>
          <a:bodyPr/>
          <a:lstStyle/>
          <a:p>
            <a:fld id="{C67AA33B-EC3C-491E-A438-72219DC33581}" type="slidenum">
              <a:rPr lang="en-US" smtClean="0"/>
              <a:t>‹#›</a:t>
            </a:fld>
            <a:endParaRPr lang="en-US"/>
          </a:p>
        </p:txBody>
      </p:sp>
    </p:spTree>
    <p:extLst>
      <p:ext uri="{BB962C8B-B14F-4D97-AF65-F5344CB8AC3E}">
        <p14:creationId xmlns:p14="http://schemas.microsoft.com/office/powerpoint/2010/main" val="400681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436CB-A0DE-DC99-D24D-1B58C640C11A}"/>
              </a:ext>
            </a:extLst>
          </p:cNvPr>
          <p:cNvSpPr>
            <a:spLocks noGrp="1"/>
          </p:cNvSpPr>
          <p:nvPr>
            <p:ph type="dt" sz="half" idx="10"/>
          </p:nvPr>
        </p:nvSpPr>
        <p:spPr/>
        <p:txBody>
          <a:bodyPr/>
          <a:lstStyle/>
          <a:p>
            <a:fld id="{C864C419-4950-462D-8BA1-8ECCEEEA950F}" type="datetimeFigureOut">
              <a:rPr lang="en-US" smtClean="0"/>
              <a:t>9/14/2023</a:t>
            </a:fld>
            <a:endParaRPr lang="en-US"/>
          </a:p>
        </p:txBody>
      </p:sp>
      <p:sp>
        <p:nvSpPr>
          <p:cNvPr id="3" name="Footer Placeholder 2">
            <a:extLst>
              <a:ext uri="{FF2B5EF4-FFF2-40B4-BE49-F238E27FC236}">
                <a16:creationId xmlns:a16="http://schemas.microsoft.com/office/drawing/2014/main" id="{60317C7D-F8F9-B200-4700-10D56C8BB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961E51-BC96-23F9-ED8E-676F8819CD43}"/>
              </a:ext>
            </a:extLst>
          </p:cNvPr>
          <p:cNvSpPr>
            <a:spLocks noGrp="1"/>
          </p:cNvSpPr>
          <p:nvPr>
            <p:ph type="sldNum" sz="quarter" idx="12"/>
          </p:nvPr>
        </p:nvSpPr>
        <p:spPr/>
        <p:txBody>
          <a:bodyPr/>
          <a:lstStyle/>
          <a:p>
            <a:fld id="{C67AA33B-EC3C-491E-A438-72219DC33581}" type="slidenum">
              <a:rPr lang="en-US" smtClean="0"/>
              <a:t>‹#›</a:t>
            </a:fld>
            <a:endParaRPr lang="en-US"/>
          </a:p>
        </p:txBody>
      </p:sp>
    </p:spTree>
    <p:extLst>
      <p:ext uri="{BB962C8B-B14F-4D97-AF65-F5344CB8AC3E}">
        <p14:creationId xmlns:p14="http://schemas.microsoft.com/office/powerpoint/2010/main" val="38151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C3BD-6242-6467-A43E-E55E1EEC6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9855F2-77A1-E189-252F-B3781B4C53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3E25DB-0E90-27A5-1F10-A8A2257C6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07A16-3AAA-A39C-37AF-A6766277D568}"/>
              </a:ext>
            </a:extLst>
          </p:cNvPr>
          <p:cNvSpPr>
            <a:spLocks noGrp="1"/>
          </p:cNvSpPr>
          <p:nvPr>
            <p:ph type="dt" sz="half" idx="10"/>
          </p:nvPr>
        </p:nvSpPr>
        <p:spPr/>
        <p:txBody>
          <a:bodyPr/>
          <a:lstStyle/>
          <a:p>
            <a:fld id="{C864C419-4950-462D-8BA1-8ECCEEEA950F}" type="datetimeFigureOut">
              <a:rPr lang="en-US" smtClean="0"/>
              <a:t>9/14/2023</a:t>
            </a:fld>
            <a:endParaRPr lang="en-US"/>
          </a:p>
        </p:txBody>
      </p:sp>
      <p:sp>
        <p:nvSpPr>
          <p:cNvPr id="6" name="Footer Placeholder 5">
            <a:extLst>
              <a:ext uri="{FF2B5EF4-FFF2-40B4-BE49-F238E27FC236}">
                <a16:creationId xmlns:a16="http://schemas.microsoft.com/office/drawing/2014/main" id="{7FD5C610-5D38-B2C1-2F84-748A89199C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E2E8B-46CF-23A6-9326-CB26F9651E01}"/>
              </a:ext>
            </a:extLst>
          </p:cNvPr>
          <p:cNvSpPr>
            <a:spLocks noGrp="1"/>
          </p:cNvSpPr>
          <p:nvPr>
            <p:ph type="sldNum" sz="quarter" idx="12"/>
          </p:nvPr>
        </p:nvSpPr>
        <p:spPr/>
        <p:txBody>
          <a:bodyPr/>
          <a:lstStyle/>
          <a:p>
            <a:fld id="{C67AA33B-EC3C-491E-A438-72219DC33581}" type="slidenum">
              <a:rPr lang="en-US" smtClean="0"/>
              <a:t>‹#›</a:t>
            </a:fld>
            <a:endParaRPr lang="en-US"/>
          </a:p>
        </p:txBody>
      </p:sp>
    </p:spTree>
    <p:extLst>
      <p:ext uri="{BB962C8B-B14F-4D97-AF65-F5344CB8AC3E}">
        <p14:creationId xmlns:p14="http://schemas.microsoft.com/office/powerpoint/2010/main" val="49032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0C64-8503-A384-6B1B-EBCA6544E6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8D8245-0A7A-87BF-A740-9CE28D234E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BA8166-1980-77B3-F109-7ED1F675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F0AE3-8EB0-F35B-A95A-35985F370B0E}"/>
              </a:ext>
            </a:extLst>
          </p:cNvPr>
          <p:cNvSpPr>
            <a:spLocks noGrp="1"/>
          </p:cNvSpPr>
          <p:nvPr>
            <p:ph type="dt" sz="half" idx="10"/>
          </p:nvPr>
        </p:nvSpPr>
        <p:spPr/>
        <p:txBody>
          <a:bodyPr/>
          <a:lstStyle/>
          <a:p>
            <a:fld id="{C864C419-4950-462D-8BA1-8ECCEEEA950F}" type="datetimeFigureOut">
              <a:rPr lang="en-US" smtClean="0"/>
              <a:t>9/14/2023</a:t>
            </a:fld>
            <a:endParaRPr lang="en-US"/>
          </a:p>
        </p:txBody>
      </p:sp>
      <p:sp>
        <p:nvSpPr>
          <p:cNvPr id="6" name="Footer Placeholder 5">
            <a:extLst>
              <a:ext uri="{FF2B5EF4-FFF2-40B4-BE49-F238E27FC236}">
                <a16:creationId xmlns:a16="http://schemas.microsoft.com/office/drawing/2014/main" id="{0062C363-4F16-4813-B23E-A69C40890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4FDBC4-E5B1-66A1-9EA1-0BD4B085CBDA}"/>
              </a:ext>
            </a:extLst>
          </p:cNvPr>
          <p:cNvSpPr>
            <a:spLocks noGrp="1"/>
          </p:cNvSpPr>
          <p:nvPr>
            <p:ph type="sldNum" sz="quarter" idx="12"/>
          </p:nvPr>
        </p:nvSpPr>
        <p:spPr/>
        <p:txBody>
          <a:bodyPr/>
          <a:lstStyle/>
          <a:p>
            <a:fld id="{C67AA33B-EC3C-491E-A438-72219DC33581}" type="slidenum">
              <a:rPr lang="en-US" smtClean="0"/>
              <a:t>‹#›</a:t>
            </a:fld>
            <a:endParaRPr lang="en-US"/>
          </a:p>
        </p:txBody>
      </p:sp>
    </p:spTree>
    <p:extLst>
      <p:ext uri="{BB962C8B-B14F-4D97-AF65-F5344CB8AC3E}">
        <p14:creationId xmlns:p14="http://schemas.microsoft.com/office/powerpoint/2010/main" val="256460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blue letters on a black background&#10;&#10;Description automatically generated with medium confidence">
            <a:extLst>
              <a:ext uri="{FF2B5EF4-FFF2-40B4-BE49-F238E27FC236}">
                <a16:creationId xmlns:a16="http://schemas.microsoft.com/office/drawing/2014/main" id="{D6AD57C3-5997-D937-E24F-2F281A16574F}"/>
              </a:ext>
            </a:extLst>
          </p:cNvPr>
          <p:cNvPicPr>
            <a:picLocks noChangeAspect="1"/>
          </p:cNvPicPr>
          <p:nvPr userDrawn="1"/>
        </p:nvPicPr>
        <p:blipFill>
          <a:blip r:embed="rId13">
            <a:alphaModFix amt="12000"/>
            <a:extLst>
              <a:ext uri="{28A0092B-C50C-407E-A947-70E740481C1C}">
                <a14:useLocalDpi xmlns:a14="http://schemas.microsoft.com/office/drawing/2010/main" val="0"/>
              </a:ext>
            </a:extLst>
          </a:blip>
          <a:stretch>
            <a:fillRect/>
          </a:stretch>
        </p:blipFill>
        <p:spPr>
          <a:xfrm>
            <a:off x="4460093" y="5720541"/>
            <a:ext cx="3271813" cy="1271617"/>
          </a:xfrm>
          <a:prstGeom prst="rect">
            <a:avLst/>
          </a:prstGeom>
        </p:spPr>
      </p:pic>
      <p:pic>
        <p:nvPicPr>
          <p:cNvPr id="8" name="Picture 7" descr="A picture containing graphics, colorfulness, graphic design, font&#10;&#10;Description automatically generated">
            <a:extLst>
              <a:ext uri="{FF2B5EF4-FFF2-40B4-BE49-F238E27FC236}">
                <a16:creationId xmlns:a16="http://schemas.microsoft.com/office/drawing/2014/main" id="{03D5D203-E2AB-6EEC-D2FF-346DCD44479D}"/>
              </a:ext>
            </a:extLst>
          </p:cNvPr>
          <p:cNvPicPr>
            <a:picLocks noChangeAspect="1"/>
          </p:cNvPicPr>
          <p:nvPr userDrawn="1"/>
        </p:nvPicPr>
        <p:blipFill>
          <a:blip r:embed="rId14">
            <a:alphaModFix amt="8000"/>
            <a:extLst>
              <a:ext uri="{28A0092B-C50C-407E-A947-70E740481C1C}">
                <a14:useLocalDpi xmlns:a14="http://schemas.microsoft.com/office/drawing/2010/main" val="0"/>
              </a:ext>
            </a:extLst>
          </a:blip>
          <a:stretch>
            <a:fillRect/>
          </a:stretch>
        </p:blipFill>
        <p:spPr>
          <a:xfrm>
            <a:off x="1615977" y="372491"/>
            <a:ext cx="8960044" cy="5894166"/>
          </a:xfrm>
          <a:prstGeom prst="rect">
            <a:avLst/>
          </a:prstGeom>
        </p:spPr>
      </p:pic>
      <p:sp>
        <p:nvSpPr>
          <p:cNvPr id="2" name="Title Placeholder 1">
            <a:extLst>
              <a:ext uri="{FF2B5EF4-FFF2-40B4-BE49-F238E27FC236}">
                <a16:creationId xmlns:a16="http://schemas.microsoft.com/office/drawing/2014/main" id="{BC8A97D2-A049-86DE-7E2B-D05D0E909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C9F4BD-19AE-483D-2F78-94FBDDFAF3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9257E-E668-7D7F-6523-B133D4220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4C419-4950-462D-8BA1-8ECCEEEA950F}" type="datetimeFigureOut">
              <a:rPr lang="en-US" smtClean="0"/>
              <a:t>9/14/2023</a:t>
            </a:fld>
            <a:endParaRPr lang="en-US"/>
          </a:p>
        </p:txBody>
      </p:sp>
      <p:sp>
        <p:nvSpPr>
          <p:cNvPr id="5" name="Footer Placeholder 4">
            <a:extLst>
              <a:ext uri="{FF2B5EF4-FFF2-40B4-BE49-F238E27FC236}">
                <a16:creationId xmlns:a16="http://schemas.microsoft.com/office/drawing/2014/main" id="{F455C8C0-2D44-898B-A2BB-225A612FF4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79B677-FB75-06CB-0114-782DD76615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AA33B-EC3C-491E-A438-72219DC33581}" type="slidenum">
              <a:rPr lang="en-US" smtClean="0"/>
              <a:t>‹#›</a:t>
            </a:fld>
            <a:endParaRPr lang="en-US"/>
          </a:p>
        </p:txBody>
      </p:sp>
    </p:spTree>
    <p:extLst>
      <p:ext uri="{BB962C8B-B14F-4D97-AF65-F5344CB8AC3E}">
        <p14:creationId xmlns:p14="http://schemas.microsoft.com/office/powerpoint/2010/main" val="383231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91E9-4239-31F9-386A-25C3DDDAA8AB}"/>
              </a:ext>
            </a:extLst>
          </p:cNvPr>
          <p:cNvSpPr>
            <a:spLocks noGrp="1"/>
          </p:cNvSpPr>
          <p:nvPr>
            <p:ph type="ctrTitle"/>
          </p:nvPr>
        </p:nvSpPr>
        <p:spPr>
          <a:xfrm>
            <a:off x="3397250" y="268666"/>
            <a:ext cx="4899123" cy="443059"/>
          </a:xfrm>
          <a:noFill/>
          <a:ln>
            <a:noFill/>
          </a:ln>
        </p:spPr>
        <p:style>
          <a:lnRef idx="0">
            <a:scrgbClr r="0" g="0" b="0"/>
          </a:lnRef>
          <a:fillRef idx="0">
            <a:scrgbClr r="0" g="0" b="0"/>
          </a:fillRef>
          <a:effectRef idx="0">
            <a:scrgbClr r="0" g="0" b="0"/>
          </a:effectRef>
          <a:fontRef idx="minor">
            <a:schemeClr val="lt1"/>
          </a:fontRef>
        </p:style>
        <p:txBody>
          <a:bodyPr>
            <a:noAutofit/>
          </a:bodyPr>
          <a:lstStyle/>
          <a:p>
            <a:r>
              <a:rPr lang="en-AU" sz="3200" b="1" dirty="0">
                <a:solidFill>
                  <a:schemeClr val="tx1"/>
                </a:solidFill>
              </a:rPr>
              <a:t>Minor Home Modifications</a:t>
            </a:r>
            <a:endParaRPr lang="en-US" sz="3200" b="1" dirty="0">
              <a:solidFill>
                <a:schemeClr val="tx1"/>
              </a:solidFill>
            </a:endParaRPr>
          </a:p>
        </p:txBody>
      </p:sp>
      <p:sp>
        <p:nvSpPr>
          <p:cNvPr id="3" name="Subtitle 2">
            <a:extLst>
              <a:ext uri="{FF2B5EF4-FFF2-40B4-BE49-F238E27FC236}">
                <a16:creationId xmlns:a16="http://schemas.microsoft.com/office/drawing/2014/main" id="{8107AE02-6087-3A40-8CEF-DBD7BB3781C8}"/>
              </a:ext>
            </a:extLst>
          </p:cNvPr>
          <p:cNvSpPr>
            <a:spLocks noGrp="1"/>
          </p:cNvSpPr>
          <p:nvPr>
            <p:ph type="subTitle" idx="1"/>
          </p:nvPr>
        </p:nvSpPr>
        <p:spPr>
          <a:xfrm>
            <a:off x="351933" y="1036141"/>
            <a:ext cx="7799108" cy="443058"/>
          </a:xfrm>
          <a:solidFill>
            <a:schemeClr val="lt1">
              <a:alpha val="0"/>
            </a:schemeClr>
          </a:solidFill>
          <a:ln>
            <a:noFill/>
          </a:ln>
          <a:effectLst>
            <a:glow rad="127000">
              <a:schemeClr val="accent4">
                <a:lumMod val="20000"/>
                <a:lumOff val="80000"/>
              </a:schemeClr>
            </a:glow>
          </a:effectLst>
        </p:spPr>
        <p:style>
          <a:lnRef idx="2">
            <a:schemeClr val="accent6"/>
          </a:lnRef>
          <a:fillRef idx="1">
            <a:schemeClr val="lt1"/>
          </a:fillRef>
          <a:effectRef idx="0">
            <a:schemeClr val="accent6"/>
          </a:effectRef>
          <a:fontRef idx="minor">
            <a:schemeClr val="dk1"/>
          </a:fontRef>
        </p:style>
        <p:txBody>
          <a:bodyPr>
            <a:normAutofit/>
          </a:bodyPr>
          <a:lstStyle/>
          <a:p>
            <a:pPr algn="l"/>
            <a:r>
              <a:rPr lang="en-AU" b="1" dirty="0"/>
              <a:t>Level 1 – Basic Modifications</a:t>
            </a:r>
          </a:p>
        </p:txBody>
      </p:sp>
      <p:sp>
        <p:nvSpPr>
          <p:cNvPr id="37" name="Content Placeholder 2">
            <a:extLst>
              <a:ext uri="{FF2B5EF4-FFF2-40B4-BE49-F238E27FC236}">
                <a16:creationId xmlns:a16="http://schemas.microsoft.com/office/drawing/2014/main" id="{52E37D88-2418-3D28-A6C6-6811FFFCFD61}"/>
              </a:ext>
            </a:extLst>
          </p:cNvPr>
          <p:cNvSpPr txBox="1">
            <a:spLocks/>
          </p:cNvSpPr>
          <p:nvPr/>
        </p:nvSpPr>
        <p:spPr>
          <a:xfrm>
            <a:off x="373529" y="1367784"/>
            <a:ext cx="7777512" cy="1651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buFont typeface="Arial" panose="020B0604020202020204" pitchFamily="34" charset="0"/>
              <a:buChar char="•"/>
            </a:pPr>
            <a:r>
              <a:rPr lang="en-US" sz="1800" dirty="0"/>
              <a:t>Simple and straightforward changes that can be easily implemented and address basic accessibility needs. This may include the installation of grab rails, handrails, or lever door handles and taps and magnetic door catches, etc.. </a:t>
            </a:r>
          </a:p>
          <a:p>
            <a:pPr marL="285750" indent="-285750" algn="l">
              <a:lnSpc>
                <a:spcPct val="120000"/>
              </a:lnSpc>
              <a:buFont typeface="Arial" panose="020B0604020202020204" pitchFamily="34" charset="0"/>
              <a:buChar char="•"/>
            </a:pPr>
            <a:r>
              <a:rPr lang="en-US" sz="1800" dirty="0"/>
              <a:t>NDIS Participants may use core funding to obtain level 1 minor modifications.</a:t>
            </a:r>
            <a:endParaRPr lang="en-AU" sz="1800" dirty="0"/>
          </a:p>
        </p:txBody>
      </p:sp>
      <p:pic>
        <p:nvPicPr>
          <p:cNvPr id="26" name="Picture 25" descr="IMAGE: A collage of six different basic home modifications; e.g. grab rails, door hardware installed for better lever action, tap handles">
            <a:extLst>
              <a:ext uri="{FF2B5EF4-FFF2-40B4-BE49-F238E27FC236}">
                <a16:creationId xmlns:a16="http://schemas.microsoft.com/office/drawing/2014/main" id="{6EAFCAE4-3F85-3491-7500-4EC0ECB24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282" y="994907"/>
            <a:ext cx="3006627" cy="2165791"/>
          </a:xfrm>
          <a:prstGeom prst="rect">
            <a:avLst/>
          </a:prstGeom>
        </p:spPr>
      </p:pic>
      <p:cxnSp>
        <p:nvCxnSpPr>
          <p:cNvPr id="24" name="Straight Connector 23">
            <a:extLst>
              <a:ext uri="{FF2B5EF4-FFF2-40B4-BE49-F238E27FC236}">
                <a16:creationId xmlns:a16="http://schemas.microsoft.com/office/drawing/2014/main" id="{9A448335-7D3F-C33A-5F6A-32E4E3925F75}"/>
              </a:ext>
              <a:ext uri="{C183D7F6-B498-43B3-948B-1728B52AA6E4}">
                <adec:decorative xmlns:adec="http://schemas.microsoft.com/office/drawing/2017/decorative" val="1"/>
              </a:ext>
            </a:extLst>
          </p:cNvPr>
          <p:cNvCxnSpPr/>
          <p:nvPr/>
        </p:nvCxnSpPr>
        <p:spPr>
          <a:xfrm>
            <a:off x="393691" y="3191444"/>
            <a:ext cx="10843060" cy="0"/>
          </a:xfrm>
          <a:prstGeom prst="line">
            <a:avLst/>
          </a:prstGeom>
        </p:spPr>
        <p:style>
          <a:lnRef idx="1">
            <a:schemeClr val="dk1"/>
          </a:lnRef>
          <a:fillRef idx="0">
            <a:schemeClr val="dk1"/>
          </a:fillRef>
          <a:effectRef idx="0">
            <a:schemeClr val="dk1"/>
          </a:effectRef>
          <a:fontRef idx="minor">
            <a:schemeClr val="tx1"/>
          </a:fontRef>
        </p:style>
      </p:cxnSp>
      <p:sp>
        <p:nvSpPr>
          <p:cNvPr id="11" name="Subtitle 2">
            <a:extLst>
              <a:ext uri="{FF2B5EF4-FFF2-40B4-BE49-F238E27FC236}">
                <a16:creationId xmlns:a16="http://schemas.microsoft.com/office/drawing/2014/main" id="{418F23A5-FE81-E75E-E31B-6C09A6EC4F75}"/>
              </a:ext>
            </a:extLst>
          </p:cNvPr>
          <p:cNvSpPr txBox="1">
            <a:spLocks/>
          </p:cNvSpPr>
          <p:nvPr/>
        </p:nvSpPr>
        <p:spPr>
          <a:xfrm>
            <a:off x="351933" y="3210494"/>
            <a:ext cx="7585567" cy="534839"/>
          </a:xfrm>
          <a:prstGeom prst="rect">
            <a:avLst/>
          </a:prstGeom>
          <a:solidFill>
            <a:schemeClr val="accent2">
              <a:lumMod val="75000"/>
              <a:alpha val="0"/>
            </a:schemeClr>
          </a:solidFill>
          <a:ln>
            <a:noFill/>
          </a:ln>
          <a:effectLst>
            <a:glow rad="127000">
              <a:schemeClr val="accent2">
                <a:lumMod val="40000"/>
                <a:lumOff val="60000"/>
              </a:schemeClr>
            </a:glow>
          </a:effectLst>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a:lnSpc>
                <a:spcPct val="100000"/>
              </a:lnSpc>
            </a:pPr>
            <a:r>
              <a:rPr lang="en-AU" b="1" dirty="0"/>
              <a:t>Level 2 – Standard Modifications</a:t>
            </a:r>
            <a:endParaRPr lang="en-AU" sz="1800" b="1" dirty="0"/>
          </a:p>
          <a:p>
            <a:pPr>
              <a:lnSpc>
                <a:spcPct val="100000"/>
              </a:lnSpc>
            </a:pPr>
            <a:endParaRPr lang="en-US" sz="1200" dirty="0"/>
          </a:p>
        </p:txBody>
      </p:sp>
      <p:sp>
        <p:nvSpPr>
          <p:cNvPr id="40" name="Content Placeholder 2">
            <a:extLst>
              <a:ext uri="{FF2B5EF4-FFF2-40B4-BE49-F238E27FC236}">
                <a16:creationId xmlns:a16="http://schemas.microsoft.com/office/drawing/2014/main" id="{5A90B23E-2DD4-E825-1105-B60DF0D0B385}"/>
              </a:ext>
              <a:ext uri="{C183D7F6-B498-43B3-948B-1728B52AA6E4}">
                <adec:decorative xmlns:adec="http://schemas.microsoft.com/office/drawing/2017/decorative" val="0"/>
              </a:ext>
            </a:extLst>
          </p:cNvPr>
          <p:cNvSpPr txBox="1">
            <a:spLocks/>
          </p:cNvSpPr>
          <p:nvPr/>
        </p:nvSpPr>
        <p:spPr>
          <a:xfrm>
            <a:off x="393691" y="3575674"/>
            <a:ext cx="7777512" cy="274954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buFont typeface="Arial" panose="020B0604020202020204" pitchFamily="34" charset="0"/>
              <a:buChar char="•"/>
            </a:pPr>
            <a:r>
              <a:rPr lang="en-US" sz="1800" dirty="0"/>
              <a:t>These encompass a broader range of changes and are slightly more complex than Level 1. They may involve alterations to the physical environment to improve accessibility, such as widening doorways to accommodate wheelchairs, installing ramps, or mixer taps, closing a door opening, etc.</a:t>
            </a:r>
          </a:p>
          <a:p>
            <a:pPr marL="266700" algn="l">
              <a:lnSpc>
                <a:spcPct val="120000"/>
              </a:lnSpc>
            </a:pPr>
            <a:r>
              <a:rPr lang="en-US" sz="1800" dirty="0"/>
              <a:t>They require planning and coordination to ensure they meet the specific needs of the individual while adhering to building codes and regulations.</a:t>
            </a:r>
          </a:p>
          <a:p>
            <a:pPr marL="285750" indent="-285750" algn="l">
              <a:lnSpc>
                <a:spcPct val="120000"/>
              </a:lnSpc>
              <a:buFont typeface="Arial" panose="020B0604020202020204" pitchFamily="34" charset="0"/>
              <a:buChar char="•"/>
            </a:pPr>
            <a:r>
              <a:rPr lang="en-US" sz="1800" dirty="0"/>
              <a:t>NDIS Participants may use core or capital funding to obtain level 2 minor modification.</a:t>
            </a:r>
            <a:endParaRPr lang="en-AU" sz="1800" dirty="0"/>
          </a:p>
        </p:txBody>
      </p:sp>
      <p:pic>
        <p:nvPicPr>
          <p:cNvPr id="36" name="Picture 35" descr="IMAGE: A collage of six different standard home modifications; e.g. widened door opening, hand rails to stairs, adjustable shower set">
            <a:extLst>
              <a:ext uri="{FF2B5EF4-FFF2-40B4-BE49-F238E27FC236}">
                <a16:creationId xmlns:a16="http://schemas.microsoft.com/office/drawing/2014/main" id="{72B0CC60-CA2A-3EE1-E91E-197EAC0EC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0411" y="3210494"/>
            <a:ext cx="3006366" cy="2266041"/>
          </a:xfrm>
          <a:prstGeom prst="rect">
            <a:avLst/>
          </a:prstGeom>
        </p:spPr>
      </p:pic>
      <p:sp>
        <p:nvSpPr>
          <p:cNvPr id="41" name="TextBox 40">
            <a:extLst>
              <a:ext uri="{FF2B5EF4-FFF2-40B4-BE49-F238E27FC236}">
                <a16:creationId xmlns:a16="http://schemas.microsoft.com/office/drawing/2014/main" id="{E68C00FD-99D8-50D2-4FFC-F47FB1D59C77}"/>
              </a:ext>
            </a:extLst>
          </p:cNvPr>
          <p:cNvSpPr txBox="1"/>
          <p:nvPr/>
        </p:nvSpPr>
        <p:spPr>
          <a:xfrm>
            <a:off x="3463636" y="6279095"/>
            <a:ext cx="8269163" cy="369332"/>
          </a:xfrm>
          <a:prstGeom prst="rect">
            <a:avLst/>
          </a:prstGeom>
          <a:noFill/>
        </p:spPr>
        <p:txBody>
          <a:bodyPr wrap="square" rtlCol="0">
            <a:spAutoFit/>
          </a:bodyPr>
          <a:lstStyle/>
          <a:p>
            <a:r>
              <a:rPr lang="en-AU" dirty="0">
                <a:solidFill>
                  <a:schemeClr val="bg1">
                    <a:lumMod val="75000"/>
                  </a:schemeClr>
                </a:solidFill>
              </a:rPr>
              <a:t>This presentation prepared by National Disability Building Services - www.ndbs.net.au</a:t>
            </a:r>
            <a:endParaRPr lang="en-US" dirty="0">
              <a:solidFill>
                <a:schemeClr val="bg1">
                  <a:lumMod val="75000"/>
                </a:schemeClr>
              </a:solidFill>
            </a:endParaRPr>
          </a:p>
        </p:txBody>
      </p:sp>
    </p:spTree>
    <p:extLst>
      <p:ext uri="{BB962C8B-B14F-4D97-AF65-F5344CB8AC3E}">
        <p14:creationId xmlns:p14="http://schemas.microsoft.com/office/powerpoint/2010/main" val="154801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0B58-A153-A914-B42B-02B5C74A0770}"/>
              </a:ext>
            </a:extLst>
          </p:cNvPr>
          <p:cNvSpPr>
            <a:spLocks noGrp="1"/>
          </p:cNvSpPr>
          <p:nvPr>
            <p:ph type="title"/>
          </p:nvPr>
        </p:nvSpPr>
        <p:spPr>
          <a:xfrm>
            <a:off x="838200" y="365126"/>
            <a:ext cx="10515600" cy="618286"/>
          </a:xfrm>
        </p:spPr>
        <p:txBody>
          <a:bodyPr>
            <a:normAutofit/>
          </a:bodyPr>
          <a:lstStyle/>
          <a:p>
            <a:pPr algn="ctr"/>
            <a:r>
              <a:rPr lang="en-AU" sz="3200" b="1" dirty="0">
                <a:latin typeface="+mn-lt"/>
                <a:ea typeface="+mn-ea"/>
                <a:cs typeface="+mn-cs"/>
              </a:rPr>
              <a:t>NDIS Funded Complex Home Modifications</a:t>
            </a:r>
            <a:endParaRPr lang="en-US" sz="3200" b="1" dirty="0">
              <a:latin typeface="+mn-lt"/>
              <a:ea typeface="+mn-ea"/>
              <a:cs typeface="+mn-cs"/>
            </a:endParaRPr>
          </a:p>
        </p:txBody>
      </p:sp>
      <p:sp>
        <p:nvSpPr>
          <p:cNvPr id="3" name="Content Placeholder 2">
            <a:extLst>
              <a:ext uri="{FF2B5EF4-FFF2-40B4-BE49-F238E27FC236}">
                <a16:creationId xmlns:a16="http://schemas.microsoft.com/office/drawing/2014/main" id="{EF9DB17C-CF65-BAE3-9E0D-E382A3EA13C9}"/>
              </a:ext>
            </a:extLst>
          </p:cNvPr>
          <p:cNvSpPr>
            <a:spLocks noGrp="1"/>
          </p:cNvSpPr>
          <p:nvPr>
            <p:ph idx="1"/>
          </p:nvPr>
        </p:nvSpPr>
        <p:spPr>
          <a:xfrm>
            <a:off x="3107310" y="1381796"/>
            <a:ext cx="5977379" cy="4094408"/>
          </a:xfrm>
        </p:spPr>
        <p:txBody>
          <a:bodyPr>
            <a:normAutofit fontScale="92500" lnSpcReduction="10000"/>
          </a:bodyPr>
          <a:lstStyle/>
          <a:p>
            <a:r>
              <a:rPr lang="en-US" dirty="0"/>
              <a:t>Stage 1 - Assessment and Planning</a:t>
            </a:r>
          </a:p>
          <a:p>
            <a:pPr marL="0" indent="0">
              <a:buNone/>
            </a:pPr>
            <a:endParaRPr lang="en-US" dirty="0"/>
          </a:p>
          <a:p>
            <a:r>
              <a:rPr lang="en-US" dirty="0"/>
              <a:t>Stage 2 - Design and Documentation</a:t>
            </a:r>
          </a:p>
          <a:p>
            <a:pPr marL="0" indent="0">
              <a:buNone/>
            </a:pPr>
            <a:endParaRPr lang="en-US" dirty="0"/>
          </a:p>
          <a:p>
            <a:r>
              <a:rPr lang="en-US" dirty="0"/>
              <a:t>Stage 3 - Approvals and Funding</a:t>
            </a:r>
          </a:p>
          <a:p>
            <a:pPr marL="0" indent="0">
              <a:buNone/>
            </a:pPr>
            <a:endParaRPr lang="en-US" dirty="0"/>
          </a:p>
          <a:p>
            <a:r>
              <a:rPr lang="en-US" dirty="0"/>
              <a:t>Stage 4 - Construction and Installation</a:t>
            </a:r>
          </a:p>
          <a:p>
            <a:pPr marL="0" indent="0">
              <a:buNone/>
            </a:pPr>
            <a:endParaRPr lang="en-US" dirty="0"/>
          </a:p>
          <a:p>
            <a:r>
              <a:rPr lang="en-US" dirty="0"/>
              <a:t>Stage 5 - Completion and Evaluation</a:t>
            </a:r>
          </a:p>
        </p:txBody>
      </p:sp>
      <p:sp>
        <p:nvSpPr>
          <p:cNvPr id="5" name="TextBox 4">
            <a:extLst>
              <a:ext uri="{FF2B5EF4-FFF2-40B4-BE49-F238E27FC236}">
                <a16:creationId xmlns:a16="http://schemas.microsoft.com/office/drawing/2014/main" id="{3F7FA811-9327-BFBF-4C2A-4B7291735AD1}"/>
              </a:ext>
            </a:extLst>
          </p:cNvPr>
          <p:cNvSpPr txBox="1"/>
          <p:nvPr/>
        </p:nvSpPr>
        <p:spPr>
          <a:xfrm>
            <a:off x="2994580" y="5598752"/>
            <a:ext cx="6509638" cy="369332"/>
          </a:xfrm>
          <a:prstGeom prst="rect">
            <a:avLst/>
          </a:prstGeom>
          <a:noFill/>
        </p:spPr>
        <p:txBody>
          <a:bodyPr wrap="square" rtlCol="0">
            <a:spAutoFit/>
          </a:bodyPr>
          <a:lstStyle/>
          <a:p>
            <a:r>
              <a:rPr lang="en-AU" dirty="0">
                <a:solidFill>
                  <a:schemeClr val="bg1">
                    <a:lumMod val="75000"/>
                  </a:schemeClr>
                </a:solidFill>
              </a:rPr>
              <a:t>All photos used to the following slides are courtesy of Getty Images</a:t>
            </a:r>
            <a:endParaRPr lang="en-US" dirty="0">
              <a:solidFill>
                <a:schemeClr val="bg1">
                  <a:lumMod val="75000"/>
                </a:schemeClr>
              </a:solidFill>
            </a:endParaRPr>
          </a:p>
        </p:txBody>
      </p:sp>
    </p:spTree>
    <p:extLst>
      <p:ext uri="{BB962C8B-B14F-4D97-AF65-F5344CB8AC3E}">
        <p14:creationId xmlns:p14="http://schemas.microsoft.com/office/powerpoint/2010/main" val="429416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91E9-4239-31F9-386A-25C3DDDAA8AB}"/>
              </a:ext>
            </a:extLst>
          </p:cNvPr>
          <p:cNvSpPr>
            <a:spLocks noGrp="1"/>
          </p:cNvSpPr>
          <p:nvPr>
            <p:ph type="ctrTitle"/>
          </p:nvPr>
        </p:nvSpPr>
        <p:spPr>
          <a:xfrm>
            <a:off x="877218" y="1092595"/>
            <a:ext cx="6907882" cy="926706"/>
          </a:xfrm>
        </p:spPr>
        <p:txBody>
          <a:bodyPr>
            <a:normAutofit fontScale="90000"/>
          </a:bodyPr>
          <a:lstStyle/>
          <a:p>
            <a:pPr algn="l"/>
            <a:br>
              <a:rPr lang="en-AU" sz="3200" b="1" dirty="0">
                <a:latin typeface="+mn-lt"/>
                <a:ea typeface="+mn-ea"/>
                <a:cs typeface="+mn-cs"/>
              </a:rPr>
            </a:br>
            <a:r>
              <a:rPr lang="en-AU" sz="3600" b="1" dirty="0">
                <a:latin typeface="+mn-lt"/>
                <a:ea typeface="+mn-ea"/>
                <a:cs typeface="+mn-cs"/>
              </a:rPr>
              <a:t>Complex Home Modifications</a:t>
            </a:r>
            <a:br>
              <a:rPr lang="en-AU" sz="3600" b="1" dirty="0">
                <a:latin typeface="+mn-lt"/>
                <a:ea typeface="+mn-ea"/>
                <a:cs typeface="+mn-cs"/>
              </a:rPr>
            </a:br>
            <a:r>
              <a:rPr lang="en-US" sz="3600" b="1" dirty="0"/>
              <a:t>Stage 1- Assessment and Planning</a:t>
            </a:r>
          </a:p>
        </p:txBody>
      </p:sp>
      <p:sp>
        <p:nvSpPr>
          <p:cNvPr id="9" name="Content Placeholder 2">
            <a:extLst>
              <a:ext uri="{FF2B5EF4-FFF2-40B4-BE49-F238E27FC236}">
                <a16:creationId xmlns:a16="http://schemas.microsoft.com/office/drawing/2014/main" id="{1963BE1B-BBCE-6713-5DB4-80C1FE8AE608}"/>
              </a:ext>
            </a:extLst>
          </p:cNvPr>
          <p:cNvSpPr txBox="1">
            <a:spLocks/>
          </p:cNvSpPr>
          <p:nvPr/>
        </p:nvSpPr>
        <p:spPr>
          <a:xfrm>
            <a:off x="877218" y="2965450"/>
            <a:ext cx="10101932" cy="30797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Occupational therapists (OTs) and relevant professionals conduct assessments to understand the individual's mobility, accessibility challenges, and daily living activities. </a:t>
            </a:r>
          </a:p>
          <a:p>
            <a:pPr algn="l"/>
            <a:r>
              <a:rPr lang="en-US" dirty="0"/>
              <a:t>Based on the assessment, building project manager and OT develop concept/design floor plans for areas that need modification. This stage ensures a comprehensive understanding of the individual's needs, guiding the development of tailored modifications that promote safety, accessibility, and independence within their own home.</a:t>
            </a:r>
          </a:p>
          <a:p>
            <a:pPr algn="l"/>
            <a:endParaRPr lang="en-AU" dirty="0"/>
          </a:p>
        </p:txBody>
      </p:sp>
      <p:pic>
        <p:nvPicPr>
          <p:cNvPr id="4" name="Picture 3">
            <a:extLst>
              <a:ext uri="{FF2B5EF4-FFF2-40B4-BE49-F238E27FC236}">
                <a16:creationId xmlns:a16="http://schemas.microsoft.com/office/drawing/2014/main" id="{8FFEC106-0AB9-6398-F09D-E3DEE8C587D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947842" y="254524"/>
            <a:ext cx="4086947" cy="2366127"/>
          </a:xfrm>
          <a:prstGeom prst="rect">
            <a:avLst/>
          </a:prstGeom>
        </p:spPr>
      </p:pic>
    </p:spTree>
    <p:extLst>
      <p:ext uri="{BB962C8B-B14F-4D97-AF65-F5344CB8AC3E}">
        <p14:creationId xmlns:p14="http://schemas.microsoft.com/office/powerpoint/2010/main" val="94172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2212A6-DD47-7ADB-EA7A-AC9C1D639BF3}"/>
              </a:ext>
            </a:extLst>
          </p:cNvPr>
          <p:cNvSpPr txBox="1">
            <a:spLocks noGrp="1"/>
          </p:cNvSpPr>
          <p:nvPr>
            <p:ph type="title" idx="4294967295"/>
          </p:nvPr>
        </p:nvSpPr>
        <p:spPr>
          <a:xfrm>
            <a:off x="734505" y="903860"/>
            <a:ext cx="6907882" cy="12890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chemeClr val="tx1"/>
                </a:solidFill>
                <a:effectLst/>
                <a:uLnTx/>
                <a:uFillTx/>
                <a:latin typeface="+mn-lt"/>
                <a:ea typeface="+mn-ea"/>
                <a:cs typeface="+mn-cs"/>
              </a:rPr>
              <a:t>Complex Home Modifications</a:t>
            </a:r>
            <a:br>
              <a:rPr kumimoji="0" lang="en-AU" sz="3200" b="1" i="0" u="none" strike="noStrike" kern="1200" cap="none" spc="0" normalizeH="0" baseline="0" noProof="0" dirty="0">
                <a:ln>
                  <a:noFill/>
                </a:ln>
                <a:solidFill>
                  <a:schemeClr val="tx1"/>
                </a:solidFill>
                <a:effectLst/>
                <a:uLnTx/>
                <a:uFillTx/>
                <a:latin typeface="+mn-lt"/>
                <a:ea typeface="+mn-ea"/>
                <a:cs typeface="+mn-cs"/>
              </a:rPr>
            </a:br>
            <a:r>
              <a:rPr kumimoji="0" lang="en-US" sz="3200" b="1" i="0" u="none" strike="noStrike" kern="1200" cap="none" spc="0" normalizeH="0" baseline="0" noProof="0" dirty="0">
                <a:ln>
                  <a:noFill/>
                </a:ln>
                <a:solidFill>
                  <a:schemeClr val="tx1"/>
                </a:solidFill>
                <a:effectLst/>
                <a:uLnTx/>
                <a:uFillTx/>
                <a:latin typeface="+mj-lt"/>
                <a:ea typeface="+mj-ea"/>
                <a:cs typeface="+mj-cs"/>
              </a:rPr>
              <a:t>Stage 2 - Design and Documentation</a:t>
            </a:r>
          </a:p>
        </p:txBody>
      </p:sp>
      <p:sp>
        <p:nvSpPr>
          <p:cNvPr id="3" name="Content Placeholder 2">
            <a:extLst>
              <a:ext uri="{FF2B5EF4-FFF2-40B4-BE49-F238E27FC236}">
                <a16:creationId xmlns:a16="http://schemas.microsoft.com/office/drawing/2014/main" id="{4F575F4D-ED58-F29F-1BDD-0226BACB4ED1}"/>
              </a:ext>
            </a:extLst>
          </p:cNvPr>
          <p:cNvSpPr>
            <a:spLocks noGrp="1"/>
          </p:cNvSpPr>
          <p:nvPr>
            <p:ph idx="1"/>
          </p:nvPr>
        </p:nvSpPr>
        <p:spPr>
          <a:xfrm>
            <a:off x="761097" y="2882294"/>
            <a:ext cx="8959850" cy="2020511"/>
          </a:xfrm>
        </p:spPr>
        <p:txBody>
          <a:bodyPr>
            <a:normAutofit/>
          </a:bodyPr>
          <a:lstStyle/>
          <a:p>
            <a:pPr marL="0" indent="0">
              <a:buNone/>
            </a:pPr>
            <a:r>
              <a:rPr lang="en-US" sz="2400" dirty="0"/>
              <a:t>This stage involves creating floor plans, architectural drawings, and specifications to guide the construction process. </a:t>
            </a:r>
          </a:p>
          <a:p>
            <a:pPr marL="0" indent="0">
              <a:buNone/>
            </a:pPr>
            <a:r>
              <a:rPr lang="en-US" sz="2400" dirty="0"/>
              <a:t>This documentation ensures that the modifications are accurately communicated to contractors and stakeholders, enabling a smooth implementation of the planned modifications.</a:t>
            </a:r>
          </a:p>
        </p:txBody>
      </p:sp>
      <p:pic>
        <p:nvPicPr>
          <p:cNvPr id="4" name="Picture 3">
            <a:extLst>
              <a:ext uri="{FF2B5EF4-FFF2-40B4-BE49-F238E27FC236}">
                <a16:creationId xmlns:a16="http://schemas.microsoft.com/office/drawing/2014/main" id="{E6A55B07-1E9A-CB93-020C-06E0B3C7DD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938983" y="263951"/>
            <a:ext cx="4088208" cy="2234152"/>
          </a:xfrm>
          <a:prstGeom prst="rect">
            <a:avLst/>
          </a:prstGeom>
        </p:spPr>
      </p:pic>
    </p:spTree>
    <p:extLst>
      <p:ext uri="{BB962C8B-B14F-4D97-AF65-F5344CB8AC3E}">
        <p14:creationId xmlns:p14="http://schemas.microsoft.com/office/powerpoint/2010/main" val="387450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25C1A7-9001-DEFE-C611-89838705BC73}"/>
              </a:ext>
            </a:extLst>
          </p:cNvPr>
          <p:cNvSpPr txBox="1">
            <a:spLocks noGrp="1"/>
          </p:cNvSpPr>
          <p:nvPr>
            <p:ph type="title" idx="4294967295"/>
          </p:nvPr>
        </p:nvSpPr>
        <p:spPr>
          <a:xfrm>
            <a:off x="734505" y="1079895"/>
            <a:ext cx="6907882" cy="9267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1" i="0" u="none" strike="noStrike" kern="1200" cap="none" spc="0" normalizeH="0" baseline="0" noProof="0" dirty="0">
                <a:ln>
                  <a:noFill/>
                </a:ln>
                <a:solidFill>
                  <a:schemeClr val="tx1"/>
                </a:solidFill>
                <a:effectLst/>
                <a:uLnTx/>
                <a:uFillTx/>
                <a:latin typeface="+mn-lt"/>
                <a:ea typeface="+mn-ea"/>
                <a:cs typeface="+mn-cs"/>
              </a:rPr>
              <a:t>Complex Home Modifications</a:t>
            </a:r>
            <a:br>
              <a:rPr kumimoji="0" lang="en-AU" sz="3600" b="1" i="0" u="none" strike="noStrike" kern="1200" cap="none" spc="0" normalizeH="0" baseline="0" noProof="0" dirty="0">
                <a:ln>
                  <a:noFill/>
                </a:ln>
                <a:solidFill>
                  <a:schemeClr val="tx1"/>
                </a:solidFill>
                <a:effectLst/>
                <a:uLnTx/>
                <a:uFillTx/>
                <a:latin typeface="+mn-lt"/>
                <a:ea typeface="+mn-ea"/>
                <a:cs typeface="+mn-cs"/>
              </a:rPr>
            </a:br>
            <a:r>
              <a:rPr kumimoji="0" lang="en-US" sz="3600" b="1" i="0" u="none" strike="noStrike" kern="1200" cap="none" spc="0" normalizeH="0" baseline="0" noProof="0" dirty="0">
                <a:ln>
                  <a:noFill/>
                </a:ln>
                <a:solidFill>
                  <a:schemeClr val="tx1"/>
                </a:solidFill>
                <a:effectLst/>
                <a:uLnTx/>
                <a:uFillTx/>
                <a:latin typeface="+mj-lt"/>
                <a:ea typeface="+mj-ea"/>
                <a:cs typeface="+mj-cs"/>
              </a:rPr>
              <a:t>Stage 3 - Approvals and Funding</a:t>
            </a:r>
          </a:p>
        </p:txBody>
      </p:sp>
      <p:sp>
        <p:nvSpPr>
          <p:cNvPr id="3" name="Content Placeholder 2">
            <a:extLst>
              <a:ext uri="{FF2B5EF4-FFF2-40B4-BE49-F238E27FC236}">
                <a16:creationId xmlns:a16="http://schemas.microsoft.com/office/drawing/2014/main" id="{FA1F9953-842D-2802-CE28-F3FCF80199CB}"/>
              </a:ext>
            </a:extLst>
          </p:cNvPr>
          <p:cNvSpPr>
            <a:spLocks noGrp="1"/>
          </p:cNvSpPr>
          <p:nvPr>
            <p:ph idx="1"/>
          </p:nvPr>
        </p:nvSpPr>
        <p:spPr>
          <a:xfrm>
            <a:off x="734505" y="3031701"/>
            <a:ext cx="10515600" cy="3019751"/>
          </a:xfrm>
        </p:spPr>
        <p:txBody>
          <a:bodyPr>
            <a:normAutofit/>
          </a:bodyPr>
          <a:lstStyle/>
          <a:p>
            <a:pPr marL="0" indent="0">
              <a:buNone/>
            </a:pPr>
            <a:r>
              <a:rPr lang="en-US" sz="2400" dirty="0"/>
              <a:t>This stage involves:-</a:t>
            </a:r>
          </a:p>
          <a:p>
            <a:pPr marL="914400" lvl="1" indent="-457200">
              <a:buFont typeface="+mj-lt"/>
              <a:buAutoNum type="arabicPeriod"/>
            </a:pPr>
            <a:r>
              <a:rPr lang="en-US" dirty="0"/>
              <a:t>Obtaining permits, complying with local regulations, and seeking any required permissions;</a:t>
            </a:r>
          </a:p>
          <a:p>
            <a:pPr marL="914400" lvl="1" indent="-457200">
              <a:buFont typeface="+mj-lt"/>
              <a:buAutoNum type="arabicPeriod"/>
            </a:pPr>
            <a:r>
              <a:rPr lang="en-US" dirty="0"/>
              <a:t>Applying for funding through NDIS or exploring other funding options available through government programs &amp; initiatives. </a:t>
            </a:r>
          </a:p>
          <a:p>
            <a:pPr marL="457200" lvl="1" indent="0">
              <a:buNone/>
            </a:pPr>
            <a:endParaRPr lang="en-US" dirty="0"/>
          </a:p>
          <a:p>
            <a:pPr marL="0" lvl="1" indent="0">
              <a:buNone/>
            </a:pPr>
            <a:r>
              <a:rPr lang="en-US" u="sng" dirty="0"/>
              <a:t>It is crucial to navigate the administrative processes efficiently to ensure the necessary and timely financial support for the project</a:t>
            </a:r>
            <a:r>
              <a:rPr lang="en-US" dirty="0"/>
              <a:t>.</a:t>
            </a:r>
          </a:p>
        </p:txBody>
      </p:sp>
      <p:pic>
        <p:nvPicPr>
          <p:cNvPr id="4" name="Picture 3">
            <a:extLst>
              <a:ext uri="{FF2B5EF4-FFF2-40B4-BE49-F238E27FC236}">
                <a16:creationId xmlns:a16="http://schemas.microsoft.com/office/drawing/2014/main" id="{2C0B141C-7889-3528-7B5B-781672FF3CE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975076" y="253688"/>
            <a:ext cx="3920176" cy="2876077"/>
          </a:xfrm>
          <a:prstGeom prst="rect">
            <a:avLst/>
          </a:prstGeom>
        </p:spPr>
      </p:pic>
    </p:spTree>
    <p:extLst>
      <p:ext uri="{BB962C8B-B14F-4D97-AF65-F5344CB8AC3E}">
        <p14:creationId xmlns:p14="http://schemas.microsoft.com/office/powerpoint/2010/main" val="16471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773C9A-417A-EB5F-3514-D780B380F552}"/>
              </a:ext>
            </a:extLst>
          </p:cNvPr>
          <p:cNvSpPr txBox="1">
            <a:spLocks noGrp="1"/>
          </p:cNvSpPr>
          <p:nvPr>
            <p:ph type="title" idx="4294967295"/>
          </p:nvPr>
        </p:nvSpPr>
        <p:spPr>
          <a:xfrm>
            <a:off x="826417" y="1104906"/>
            <a:ext cx="6907882" cy="9267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AU" sz="3200" b="1" i="0" u="none" strike="noStrike" kern="1200" cap="none" spc="0" normalizeH="0" baseline="0" noProof="0" dirty="0">
                <a:ln>
                  <a:noFill/>
                </a:ln>
                <a:solidFill>
                  <a:schemeClr val="tx1"/>
                </a:solidFill>
                <a:effectLst/>
                <a:uLnTx/>
                <a:uFillTx/>
                <a:latin typeface="+mn-lt"/>
                <a:ea typeface="+mn-ea"/>
                <a:cs typeface="+mn-cs"/>
              </a:rPr>
            </a:br>
            <a:r>
              <a:rPr kumimoji="0" lang="en-AU" sz="3200" b="1" i="0" u="none" strike="noStrike" kern="1200" cap="none" spc="0" normalizeH="0" baseline="0" noProof="0" dirty="0">
                <a:ln>
                  <a:noFill/>
                </a:ln>
                <a:solidFill>
                  <a:schemeClr val="tx1"/>
                </a:solidFill>
                <a:effectLst/>
                <a:uLnTx/>
                <a:uFillTx/>
                <a:latin typeface="+mn-lt"/>
                <a:ea typeface="+mn-ea"/>
                <a:cs typeface="+mn-cs"/>
              </a:rPr>
              <a:t>Complex Home Modifications</a:t>
            </a:r>
            <a:br>
              <a:rPr kumimoji="0" lang="en-AU" sz="3200" b="1" i="0" u="none" strike="noStrike" kern="1200" cap="none" spc="0" normalizeH="0" baseline="0" noProof="0" dirty="0">
                <a:ln>
                  <a:noFill/>
                </a:ln>
                <a:solidFill>
                  <a:schemeClr val="tx1"/>
                </a:solidFill>
                <a:effectLst/>
                <a:uLnTx/>
                <a:uFillTx/>
                <a:latin typeface="+mn-lt"/>
                <a:ea typeface="+mn-ea"/>
                <a:cs typeface="+mn-cs"/>
              </a:rPr>
            </a:br>
            <a:r>
              <a:rPr kumimoji="0" lang="en-US" sz="3200" b="1" i="0" u="none" strike="noStrike" kern="1200" cap="none" spc="0" normalizeH="0" baseline="0" noProof="0" dirty="0">
                <a:ln>
                  <a:noFill/>
                </a:ln>
                <a:solidFill>
                  <a:schemeClr val="tx1"/>
                </a:solidFill>
                <a:effectLst/>
                <a:uLnTx/>
                <a:uFillTx/>
                <a:latin typeface="+mj-lt"/>
                <a:ea typeface="+mj-ea"/>
                <a:cs typeface="+mj-cs"/>
              </a:rPr>
              <a:t>Stage 4 - Construction and Installation</a:t>
            </a:r>
          </a:p>
        </p:txBody>
      </p:sp>
      <p:sp>
        <p:nvSpPr>
          <p:cNvPr id="10" name="Content Placeholder 2">
            <a:extLst>
              <a:ext uri="{FF2B5EF4-FFF2-40B4-BE49-F238E27FC236}">
                <a16:creationId xmlns:a16="http://schemas.microsoft.com/office/drawing/2014/main" id="{EC83F7DD-9588-AAF6-A55C-1DC52561B3E7}"/>
              </a:ext>
            </a:extLst>
          </p:cNvPr>
          <p:cNvSpPr txBox="1">
            <a:spLocks/>
          </p:cNvSpPr>
          <p:nvPr/>
        </p:nvSpPr>
        <p:spPr>
          <a:xfrm>
            <a:off x="838200" y="3189919"/>
            <a:ext cx="9366250" cy="25913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This stage begins with the tendering process, where qualified contractors are invited to submit their bids for the home modification project.</a:t>
            </a:r>
          </a:p>
          <a:p>
            <a:pPr algn="l"/>
            <a:r>
              <a:rPr lang="en-US" dirty="0"/>
              <a:t>The project manager awards the contract to a skilled &amp; qualified builder to perform the work in accordance with the approved designs and specifications and the terms of the contract. Close supervision by the project manager, quality control, and adherence to timelines ensure a successful construction and installation process.</a:t>
            </a:r>
          </a:p>
          <a:p>
            <a:pPr algn="l"/>
            <a:endParaRPr lang="en-AU" dirty="0"/>
          </a:p>
        </p:txBody>
      </p:sp>
      <p:pic>
        <p:nvPicPr>
          <p:cNvPr id="4" name="Picture 3">
            <a:extLst>
              <a:ext uri="{FF2B5EF4-FFF2-40B4-BE49-F238E27FC236}">
                <a16:creationId xmlns:a16="http://schemas.microsoft.com/office/drawing/2014/main" id="{E7DEF22D-902D-8A26-D424-58015584A0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975076" y="218839"/>
            <a:ext cx="3986125" cy="2591394"/>
          </a:xfrm>
          <a:prstGeom prst="rect">
            <a:avLst/>
          </a:prstGeom>
        </p:spPr>
      </p:pic>
    </p:spTree>
    <p:extLst>
      <p:ext uri="{BB962C8B-B14F-4D97-AF65-F5344CB8AC3E}">
        <p14:creationId xmlns:p14="http://schemas.microsoft.com/office/powerpoint/2010/main" val="218758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6A9EF20-97B9-7BFA-BBE3-EA76499FC363}"/>
              </a:ext>
            </a:extLst>
          </p:cNvPr>
          <p:cNvSpPr txBox="1">
            <a:spLocks noGrp="1"/>
          </p:cNvSpPr>
          <p:nvPr>
            <p:ph type="title" idx="4294967295"/>
          </p:nvPr>
        </p:nvSpPr>
        <p:spPr>
          <a:xfrm>
            <a:off x="839118" y="1078941"/>
            <a:ext cx="6907882" cy="9267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chemeClr val="tx1"/>
                </a:solidFill>
                <a:effectLst/>
                <a:uLnTx/>
                <a:uFillTx/>
                <a:latin typeface="+mn-lt"/>
                <a:ea typeface="+mn-ea"/>
                <a:cs typeface="+mn-cs"/>
              </a:rPr>
              <a:t>Complex Home Modifications</a:t>
            </a:r>
            <a:br>
              <a:rPr kumimoji="0" lang="en-AU" sz="3200" b="1" i="0" u="none" strike="noStrike" kern="1200" cap="none" spc="0" normalizeH="0" baseline="0" noProof="0" dirty="0">
                <a:ln>
                  <a:noFill/>
                </a:ln>
                <a:solidFill>
                  <a:schemeClr val="tx1"/>
                </a:solidFill>
                <a:effectLst/>
                <a:uLnTx/>
                <a:uFillTx/>
                <a:latin typeface="+mn-lt"/>
                <a:ea typeface="+mn-ea"/>
                <a:cs typeface="+mn-cs"/>
              </a:rPr>
            </a:br>
            <a:r>
              <a:rPr kumimoji="0" lang="en-US" sz="3200" b="1" i="0" u="none" strike="noStrike" kern="1200" cap="none" spc="0" normalizeH="0" baseline="0" noProof="0" dirty="0">
                <a:ln>
                  <a:noFill/>
                </a:ln>
                <a:solidFill>
                  <a:schemeClr val="tx1"/>
                </a:solidFill>
                <a:effectLst/>
                <a:uLnTx/>
                <a:uFillTx/>
                <a:latin typeface="+mj-lt"/>
                <a:ea typeface="+mj-ea"/>
                <a:cs typeface="+mj-cs"/>
              </a:rPr>
              <a:t>Stage 5 - Completion and Evaluation</a:t>
            </a:r>
          </a:p>
        </p:txBody>
      </p:sp>
      <p:sp>
        <p:nvSpPr>
          <p:cNvPr id="10" name="Content Placeholder 2">
            <a:extLst>
              <a:ext uri="{FF2B5EF4-FFF2-40B4-BE49-F238E27FC236}">
                <a16:creationId xmlns:a16="http://schemas.microsoft.com/office/drawing/2014/main" id="{977B60A7-EE8D-0095-3E16-AA2867646CE9}"/>
              </a:ext>
            </a:extLst>
          </p:cNvPr>
          <p:cNvSpPr txBox="1">
            <a:spLocks/>
          </p:cNvSpPr>
          <p:nvPr/>
        </p:nvSpPr>
        <p:spPr>
          <a:xfrm>
            <a:off x="837282" y="3221917"/>
            <a:ext cx="10515600" cy="2810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In this stage, the home modifications are finalised, and their effectiveness is assessed. The individual, along with relevant professionals, evaluates the functionality and usability of the modifications. Any necessary adjustments or fine-tuning are made to ensure optimal outcomes. </a:t>
            </a:r>
          </a:p>
          <a:p>
            <a:pPr marL="0" indent="0">
              <a:buNone/>
            </a:pPr>
            <a:r>
              <a:rPr lang="en-US" sz="2400" dirty="0"/>
              <a:t>This stage also involves documentation and ‘closing out’ the project, including finalising any remaining administrative tasks and ensuring that all stakeholders are satisfied with the completed modifications.</a:t>
            </a:r>
          </a:p>
          <a:p>
            <a:pPr marL="0" indent="0">
              <a:buFont typeface="Arial" panose="020B0604020202020204" pitchFamily="34" charset="0"/>
              <a:buNone/>
            </a:pPr>
            <a:endParaRPr lang="en-AU" sz="2400" dirty="0"/>
          </a:p>
        </p:txBody>
      </p:sp>
      <p:pic>
        <p:nvPicPr>
          <p:cNvPr id="4" name="Picture 3">
            <a:extLst>
              <a:ext uri="{FF2B5EF4-FFF2-40B4-BE49-F238E27FC236}">
                <a16:creationId xmlns:a16="http://schemas.microsoft.com/office/drawing/2014/main" id="{0592F32D-6DD5-F5DC-6FB4-40DAC14E161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946796" y="144551"/>
            <a:ext cx="4079830" cy="2719887"/>
          </a:xfrm>
          <a:prstGeom prst="rect">
            <a:avLst/>
          </a:prstGeom>
        </p:spPr>
      </p:pic>
    </p:spTree>
    <p:extLst>
      <p:ext uri="{BB962C8B-B14F-4D97-AF65-F5344CB8AC3E}">
        <p14:creationId xmlns:p14="http://schemas.microsoft.com/office/powerpoint/2010/main" val="2887951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324CB8F-B510-4BBD-B376-DB9B353E2B81}" vid="{C92ACFA0-E6DE-4A06-8E6E-E5086F386A4F}"/>
    </a:ext>
  </a:extLst>
</a:theme>
</file>

<file path=docProps/app.xml><?xml version="1.0" encoding="utf-8"?>
<Properties xmlns="http://schemas.openxmlformats.org/officeDocument/2006/extended-properties" xmlns:vt="http://schemas.openxmlformats.org/officeDocument/2006/docPropsVTypes">
  <Template/>
  <TotalTime>1844</TotalTime>
  <Words>592</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Minor Home Modifications</vt:lpstr>
      <vt:lpstr>NDIS Funded Complex Home Modifications</vt:lpstr>
      <vt:lpstr> Complex Home Modifications Stage 1- Assessment and Planning</vt:lpstr>
      <vt:lpstr>Complex Home Modifications Stage 2 - Design and Documentation</vt:lpstr>
      <vt:lpstr>Complex Home Modifications Stage 3 - Approvals and Funding</vt:lpstr>
      <vt:lpstr> Complex Home Modifications Stage 4 - Construction and Installation</vt:lpstr>
      <vt:lpstr>Complex Home Modifications Stage 5 - Completion and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Nader Zoljalali</dc:creator>
  <cp:lastModifiedBy>David Havercroft</cp:lastModifiedBy>
  <cp:revision>17</cp:revision>
  <dcterms:created xsi:type="dcterms:W3CDTF">2023-06-07T05:12:22Z</dcterms:created>
  <dcterms:modified xsi:type="dcterms:W3CDTF">2023-09-14T00:57:41Z</dcterms:modified>
</cp:coreProperties>
</file>